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HzTg+goWcQk8fO5It0l+0ng5K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89BA7-0477-4DA3-BF64-564EF7BB6FF7}">
  <a:tblStyle styleId="{AC289BA7-0477-4DA3-BF64-564EF7BB6F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2" name="Google Shape;4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482" name="Google Shape;482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" name="Google Shape;1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d317ae2b_0_27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add317ae2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d317ae2b_0_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add317ae2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hyperlink" Target="https://l.facebook.com/l.php?u=https://arxiv.org/abs/1611.04156&amp;h=IAQFlqjZ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100" r="1572"/>
          <a:stretch/>
        </p:blipFill>
        <p:spPr>
          <a:xfrm>
            <a:off x="-51120" y="-8640"/>
            <a:ext cx="12254040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88400" y="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75960" y="537480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094676" y="2612160"/>
            <a:ext cx="8026447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COMPRESIÓN Y DESCOMPRESIÓN DE IMÁGENES PARA LA GANADERÍA DE PRECISIÓN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265329" y="376925"/>
            <a:ext cx="4902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 rot="10800000" flipH="1">
            <a:off x="3363000" y="242350"/>
            <a:ext cx="929340" cy="31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5" name="Google Shape;425;p7"/>
          <p:cNvSpPr/>
          <p:nvPr/>
        </p:nvSpPr>
        <p:spPr>
          <a:xfrm>
            <a:off x="3813480" y="1080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168149" y="914400"/>
            <a:ext cx="38016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las métricas de evaluación, para que no se pixelen como las </a:t>
            </a:r>
            <a:r>
              <a:rPr lang="en-US" i="1">
                <a:solidFill>
                  <a:schemeClr val="accent2"/>
                </a:solidFill>
              </a:rPr>
              <a:t>mías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 rot="10800000" flipH="1">
            <a:off x="4251800" y="1171444"/>
            <a:ext cx="914220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8" name="Google Shape;428;p7"/>
          <p:cNvPicPr preferRelativeResize="0"/>
          <p:nvPr/>
        </p:nvPicPr>
        <p:blipFill rotWithShape="1">
          <a:blip r:embed="rId4">
            <a:alphaModFix/>
          </a:blip>
          <a:srcRect b="32939"/>
          <a:stretch/>
        </p:blipFill>
        <p:spPr>
          <a:xfrm>
            <a:off x="507240" y="1517040"/>
            <a:ext cx="3331440" cy="4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4">
            <a:alphaModFix/>
          </a:blip>
          <a:srcRect t="66366"/>
          <a:stretch/>
        </p:blipFill>
        <p:spPr>
          <a:xfrm>
            <a:off x="4480560" y="2263320"/>
            <a:ext cx="3331440" cy="203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"/>
          <p:cNvSpPr/>
          <p:nvPr/>
        </p:nvSpPr>
        <p:spPr>
          <a:xfrm>
            <a:off x="8888615" y="3407925"/>
            <a:ext cx="2284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 precisión también...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un gráfico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usandola notación propuesta</a:t>
            </a:r>
            <a:b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5020920" y="4786920"/>
            <a:ext cx="293256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 posible, evitar las ecuaciones para conceptos simples que pueden ser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explicados a través de diagramas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7"/>
          <p:cNvSpPr/>
          <p:nvPr/>
        </p:nvSpPr>
        <p:spPr>
          <a:xfrm>
            <a:off x="4900301" y="41950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3" name="Google Shape;433;p7"/>
          <p:cNvSpPr/>
          <p:nvPr/>
        </p:nvSpPr>
        <p:spPr>
          <a:xfrm flipH="1">
            <a:off x="11588105" y="852350"/>
            <a:ext cx="306396" cy="7538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4" name="Google Shape;434;p7"/>
          <p:cNvSpPr/>
          <p:nvPr/>
        </p:nvSpPr>
        <p:spPr>
          <a:xfrm>
            <a:off x="9326880" y="1191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"/>
          <p:cNvSpPr/>
          <p:nvPr/>
        </p:nvSpPr>
        <p:spPr>
          <a:xfrm>
            <a:off x="7594848" y="2920850"/>
            <a:ext cx="129378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p7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"/>
          <p:cNvSpPr/>
          <p:nvPr/>
        </p:nvSpPr>
        <p:spPr>
          <a:xfrm>
            <a:off x="1744320" y="600612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Traducir todas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estas gráficas 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español,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2538101" y="5261847"/>
            <a:ext cx="541836" cy="5886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/>
          <p:nvPr/>
        </p:nvSpPr>
        <p:spPr>
          <a:xfrm>
            <a:off x="265325" y="376925"/>
            <a:ext cx="628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Métricas de evaluación de la clasificación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8"/>
          <p:cNvSpPr/>
          <p:nvPr/>
        </p:nvSpPr>
        <p:spPr>
          <a:xfrm rot="10800000" flipH="1">
            <a:off x="4000675" y="226522"/>
            <a:ext cx="768258" cy="936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7" name="Google Shape;447;p8"/>
          <p:cNvSpPr/>
          <p:nvPr/>
        </p:nvSpPr>
        <p:spPr>
          <a:xfrm>
            <a:off x="4297680" y="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8"/>
          <p:cNvSpPr/>
          <p:nvPr/>
        </p:nvSpPr>
        <p:spPr>
          <a:xfrm>
            <a:off x="51681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0" name="Google Shape;450;p8"/>
          <p:cNvGraphicFramePr/>
          <p:nvPr/>
        </p:nvGraphicFramePr>
        <p:xfrm>
          <a:off x="395520" y="1575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5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Prueba del 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conjunto de datos (</a:t>
                      </a: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</a:rPr>
                        <a:t>imágenes originales)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 del conjunto de datos (imágenes comprimidas)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Exactitud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3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Precisión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25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21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Sensibilidad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 u="none" strike="noStrike" cap="none">
                          <a:solidFill>
                            <a:srgbClr val="FFFFFF"/>
                          </a:solidFill>
                        </a:rPr>
                        <a:t>12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</a:t>
                      </a:r>
                      <a:endParaRPr sz="1800" b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" name="Google Shape;451;p8"/>
          <p:cNvSpPr/>
          <p:nvPr/>
        </p:nvSpPr>
        <p:spPr>
          <a:xfrm>
            <a:off x="957375" y="4969675"/>
            <a:ext cx="5182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Métricas de evaluación usando un conjunto de datos de </a:t>
            </a:r>
            <a:r>
              <a:rPr lang="en-US">
                <a:solidFill>
                  <a:srgbClr val="001E33"/>
                </a:solidFill>
              </a:rPr>
              <a:t>validación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imágenes de ?? ganado sano y ?? ganado enfermo. Las imágenes comprimidas se obtuvieron con el algoritmo ??? (Por favor, complete con su algoritmo)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4221480" y="6142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916671" y="6019800"/>
            <a:ext cx="763560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p8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1900" y="1946350"/>
            <a:ext cx="4726200" cy="31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"/>
          <p:cNvSpPr/>
          <p:nvPr/>
        </p:nvSpPr>
        <p:spPr>
          <a:xfrm>
            <a:off x="7685653" y="4729675"/>
            <a:ext cx="298296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p8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"/>
          <p:cNvSpPr/>
          <p:nvPr/>
        </p:nvSpPr>
        <p:spPr>
          <a:xfrm rot="10800000" flipH="1">
            <a:off x="4397725" y="1095250"/>
            <a:ext cx="768258" cy="6403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arXiv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6" name="Google Shape;466;p10"/>
          <p:cNvSpPr/>
          <p:nvPr/>
        </p:nvSpPr>
        <p:spPr>
          <a:xfrm>
            <a:off x="48193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2623800" y="239328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arXiv y link. Alternativamente, use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0"/>
          <p:cNvSpPr/>
          <p:nvPr/>
        </p:nvSpPr>
        <p:spPr>
          <a:xfrm rot="10800000" flipH="1">
            <a:off x="2011673" y="25413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69" name="Google Shape;469;p10"/>
          <p:cNvSpPr/>
          <p:nvPr/>
        </p:nvSpPr>
        <p:spPr>
          <a:xfrm>
            <a:off x="418325" y="3107875"/>
            <a:ext cx="64275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C. Patiño-Forero, M. Agudelo-Toro y M. Toro. </a:t>
            </a:r>
            <a:r>
              <a:rPr lang="en-US" sz="1800">
                <a:solidFill>
                  <a:srgbClr val="001E33"/>
                </a:solidFill>
              </a:rPr>
              <a:t>Planning system for deliveries in Medellín</a:t>
            </a:r>
            <a:r>
              <a:rPr lang="en-US" sz="18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ArXiv e-prints, noviembre de 2016. Disponible en: </a:t>
            </a:r>
            <a:r>
              <a:rPr lang="en-US" sz="1800" b="0" i="0" u="sng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https://arxiv.org/abs/1611.04156</a:t>
            </a:r>
            <a:endParaRPr sz="18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0"/>
          <p:cNvGrpSpPr/>
          <p:nvPr/>
        </p:nvGrpSpPr>
        <p:grpSpPr>
          <a:xfrm>
            <a:off x="7021800" y="894960"/>
            <a:ext cx="4570560" cy="4965480"/>
            <a:chOff x="7021800" y="894960"/>
            <a:chExt cx="4570560" cy="4965480"/>
          </a:xfrm>
        </p:grpSpPr>
        <p:pic>
          <p:nvPicPr>
            <p:cNvPr id="471" name="Google Shape;471;p10"/>
            <p:cNvPicPr preferRelativeResize="0"/>
            <p:nvPr/>
          </p:nvPicPr>
          <p:blipFill rotWithShape="1">
            <a:blip r:embed="rId5">
              <a:alphaModFix/>
            </a:blip>
            <a:srcRect l="2991" t="4621" r="11001" b="22951"/>
            <a:stretch/>
          </p:blipFill>
          <p:spPr>
            <a:xfrm>
              <a:off x="7021800" y="894960"/>
              <a:ext cx="4553640" cy="4965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" name="Google Shape;472;p10"/>
            <p:cNvSpPr/>
            <p:nvPr/>
          </p:nvSpPr>
          <p:spPr>
            <a:xfrm>
              <a:off x="10022400" y="1443600"/>
              <a:ext cx="1569960" cy="45612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10022400" y="950400"/>
              <a:ext cx="1569960" cy="40068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10"/>
          <p:cNvSpPr/>
          <p:nvPr/>
        </p:nvSpPr>
        <p:spPr>
          <a:xfrm flipH="1">
            <a:off x="6491136" y="41950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5" name="Google Shape;475;p10"/>
          <p:cNvSpPr/>
          <p:nvPr/>
        </p:nvSpPr>
        <p:spPr>
          <a:xfrm>
            <a:off x="4747320" y="5061960"/>
            <a:ext cx="293256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Incluya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</a:t>
            </a:r>
            <a:r>
              <a:rPr lang="en-US" i="1">
                <a:solidFill>
                  <a:schemeClr val="accent2"/>
                </a:solidFill>
              </a:rPr>
              <a:t>a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 de pantalla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 flipH="1">
            <a:off x="7253136" y="54142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9" name="Google Shape;479;p10"/>
          <p:cNvSpPr/>
          <p:nvPr/>
        </p:nvSpPr>
        <p:spPr>
          <a:xfrm>
            <a:off x="5509320" y="62811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al profesor y al </a:t>
            </a:r>
            <a:r>
              <a:rPr lang="en-US" i="1">
                <a:solidFill>
                  <a:schemeClr val="accent2"/>
                </a:solidFill>
              </a:rPr>
              <a:t>monitor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add317ae2b_0_117" descr="Cómo sería un mundo sin ganadería industrial? | Igualdad Animal México"/>
          <p:cNvPicPr preferRelativeResize="0"/>
          <p:nvPr/>
        </p:nvPicPr>
        <p:blipFill rotWithShape="1">
          <a:blip r:embed="rId3">
            <a:alphaModFix/>
          </a:blip>
          <a:srcRect l="39094" r="1571"/>
          <a:stretch/>
        </p:blipFill>
        <p:spPr>
          <a:xfrm>
            <a:off x="-51118" y="-8709"/>
            <a:ext cx="12254544" cy="6881854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Apoyado por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son apoyados por una beca Sapiencia financiada por el municipio de Medellín. Todos los autores quieren agradecer a la Vicerrectoría de Descubrimiento y Creación, de la Universidad EAFIT, por su apoyo en esta investigación.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 olvide los reconocimientos a su beca (si tiene una)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add317ae2b_0_117"/>
          <p:cNvSpPr/>
          <p:nvPr/>
        </p:nvSpPr>
        <p:spPr>
          <a:xfrm rot="10800000">
            <a:off x="6002780" y="34038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"/>
          <p:cNvSpPr/>
          <p:nvPr/>
        </p:nvSpPr>
        <p:spPr>
          <a:xfrm>
            <a:off x="265328" y="376925"/>
            <a:ext cx="4375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 rot="10800000" flipH="1">
            <a:off x="2829600" y="206772"/>
            <a:ext cx="919620" cy="2958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pSp>
        <p:nvGrpSpPr>
          <p:cNvPr id="203" name="Google Shape;203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2"/>
          <p:cNvSpPr/>
          <p:nvPr/>
        </p:nvSpPr>
        <p:spPr>
          <a:xfrm>
            <a:off x="728640" y="190080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9419040" y="4180680"/>
            <a:ext cx="2192760" cy="75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51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Santiago </a:t>
            </a:r>
            <a:r>
              <a:rPr lang="en-US" sz="2200" dirty="0" err="1">
                <a:solidFill>
                  <a:srgbClr val="001E33"/>
                </a:solidFill>
              </a:rPr>
              <a:t>Echeverri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635040" y="4180680"/>
            <a:ext cx="219276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Camilo 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Ortegón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"/>
          <p:cNvSpPr/>
          <p:nvPr/>
        </p:nvSpPr>
        <p:spPr>
          <a:xfrm>
            <a:off x="803880" y="6020885"/>
            <a:ext cx="6915240" cy="76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</a:rPr>
              <a:t>https://github.com/cortegons/ST0245-003-Eafit/tree/master/MI%20PROYECTO%20LMAO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2"/>
          <p:cNvGrpSpPr/>
          <p:nvPr/>
        </p:nvGrpSpPr>
        <p:grpSpPr>
          <a:xfrm>
            <a:off x="5895585" y="1674645"/>
            <a:ext cx="3383640" cy="2652120"/>
            <a:chOff x="1028310" y="1074420"/>
            <a:chExt cx="3383640" cy="2652120"/>
          </a:xfrm>
        </p:grpSpPr>
        <p:pic>
          <p:nvPicPr>
            <p:cNvPr id="219" name="Google Shape;219;p2"/>
            <p:cNvPicPr preferRelativeResize="0"/>
            <p:nvPr/>
          </p:nvPicPr>
          <p:blipFill rotWithShape="1">
            <a:blip r:embed="rId6">
              <a:alphaModFix/>
            </a:blip>
            <a:srcRect l="2186" t="17695" r="15575" b="26359"/>
            <a:stretch/>
          </p:blipFill>
          <p:spPr>
            <a:xfrm>
              <a:off x="1294925" y="1200950"/>
              <a:ext cx="2686053" cy="24364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"/>
            <p:cNvSpPr/>
            <p:nvPr/>
          </p:nvSpPr>
          <p:spPr>
            <a:xfrm>
              <a:off x="1028310" y="10744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1" name="Google Shape;221;p2"/>
          <p:cNvSpPr/>
          <p:nvPr/>
        </p:nvSpPr>
        <p:spPr>
          <a:xfrm>
            <a:off x="6446651" y="4180675"/>
            <a:ext cx="24111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Simón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Marín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7692600" y="61842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8BABBE0-F73C-4943-8E8D-BA0BEFE165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E57D5B-BFFF-474A-AE92-02DBDEA3C7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l="12286" t="3153" r="6383" b="20210"/>
          <a:stretch/>
        </p:blipFill>
        <p:spPr>
          <a:xfrm>
            <a:off x="725760" y="1900800"/>
            <a:ext cx="2102040" cy="2193144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5C5052-455F-415F-B939-3D776672A625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8441" t="20000" r="8612" b="20503"/>
          <a:stretch/>
        </p:blipFill>
        <p:spPr>
          <a:xfrm>
            <a:off x="3589782" y="1900800"/>
            <a:ext cx="2111538" cy="221291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6"/>
          <p:cNvSpPr/>
          <p:nvPr/>
        </p:nvSpPr>
        <p:spPr>
          <a:xfrm>
            <a:off x="265328" y="376925"/>
            <a:ext cx="4959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entrenamiento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 rot="10800000" flipH="1">
            <a:off x="41918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2" name="Google Shape;232;p6"/>
          <p:cNvSpPr/>
          <p:nvPr/>
        </p:nvSpPr>
        <p:spPr>
          <a:xfrm>
            <a:off x="5185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6"/>
          <p:cNvGrpSpPr/>
          <p:nvPr/>
        </p:nvGrpSpPr>
        <p:grpSpPr>
          <a:xfrm>
            <a:off x="742075" y="1105249"/>
            <a:ext cx="2065125" cy="1375679"/>
            <a:chOff x="589675" y="1105249"/>
            <a:chExt cx="2065125" cy="1375679"/>
          </a:xfrm>
        </p:grpSpPr>
        <p:pic>
          <p:nvPicPr>
            <p:cNvPr id="235" name="Google Shape;23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9675" y="14100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8275" y="12576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37" name="Google Shape;23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6875" y="1105249"/>
              <a:ext cx="1607925" cy="1070879"/>
            </a:xfrm>
            <a:prstGeom prst="rect">
              <a:avLst/>
            </a:prstGeom>
            <a:noFill/>
            <a:ln w="28575" cap="flat" cmpd="sng">
              <a:solidFill>
                <a:srgbClr val="001E33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38" name="Google Shape;238;p6"/>
          <p:cNvGrpSpPr/>
          <p:nvPr/>
        </p:nvGrpSpPr>
        <p:grpSpPr>
          <a:xfrm>
            <a:off x="789425" y="3608150"/>
            <a:ext cx="2093976" cy="1600200"/>
            <a:chOff x="484625" y="3608150"/>
            <a:chExt cx="2093976" cy="1600200"/>
          </a:xfrm>
        </p:grpSpPr>
        <p:pic>
          <p:nvPicPr>
            <p:cNvPr id="239" name="Google Shape;23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625" y="40653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0" name="Google Shape;24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7025" y="38367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1" name="Google Shape;2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65625" y="3608150"/>
              <a:ext cx="1712976" cy="1143000"/>
            </a:xfrm>
            <a:prstGeom prst="rect">
              <a:avLst/>
            </a:prstGeom>
            <a:noFill/>
            <a:ln w="28575" cap="flat" cmpd="sng">
              <a:solidFill>
                <a:srgbClr val="0563C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42" name="Google Shape;242;p6"/>
          <p:cNvSpPr/>
          <p:nvPr/>
        </p:nvSpPr>
        <p:spPr>
          <a:xfrm>
            <a:off x="-9813" y="2565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Imágenes de ganado enfermo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42587" y="52328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Imágenes del ganado sano</a:t>
            </a:r>
            <a:endParaRPr sz="2200" b="1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080850" y="2124675"/>
            <a:ext cx="2221200" cy="1767300"/>
          </a:xfrm>
          <a:prstGeom prst="cube">
            <a:avLst>
              <a:gd name="adj" fmla="val 250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Red neuronal conv</a:t>
            </a:r>
            <a:r>
              <a:rPr lang="en-US" sz="1700" b="1">
                <a:solidFill>
                  <a:schemeClr val="accent4"/>
                </a:solidFill>
              </a:rPr>
              <a:t>olucional</a:t>
            </a:r>
            <a:endParaRPr sz="17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>
            <a:off x="10128850" y="2018775"/>
            <a:ext cx="1337625" cy="2131500"/>
            <a:chOff x="10299150" y="1494000"/>
            <a:chExt cx="1337625" cy="2131500"/>
          </a:xfrm>
        </p:grpSpPr>
        <p:sp>
          <p:nvSpPr>
            <p:cNvPr id="246" name="Google Shape;246;p6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6"/>
            <p:cNvCxnSpPr>
              <a:stCxn id="246" idx="5"/>
              <a:endCxn id="25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6"/>
            <p:cNvCxnSpPr>
              <a:stCxn id="247" idx="6"/>
              <a:endCxn id="24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7" name="Google Shape;257;p6"/>
            <p:cNvCxnSpPr>
              <a:stCxn id="248" idx="6"/>
              <a:endCxn id="25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6"/>
            <p:cNvCxnSpPr>
              <a:stCxn id="254" idx="7"/>
              <a:endCxn id="25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6"/>
            <p:cNvCxnSpPr>
              <a:stCxn id="248" idx="7"/>
              <a:endCxn id="24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6"/>
            <p:cNvCxnSpPr>
              <a:stCxn id="247" idx="7"/>
              <a:endCxn id="25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6"/>
            <p:cNvCxnSpPr>
              <a:stCxn id="249" idx="7"/>
              <a:endCxn id="25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6"/>
            <p:cNvCxnSpPr>
              <a:stCxn id="251" idx="5"/>
              <a:endCxn id="25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6"/>
            <p:cNvCxnSpPr>
              <a:stCxn id="250" idx="6"/>
              <a:endCxn id="25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6"/>
            <p:cNvCxnSpPr>
              <a:stCxn id="249" idx="6"/>
              <a:endCxn id="25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6"/>
            <p:cNvCxnSpPr>
              <a:stCxn id="250" idx="7"/>
              <a:endCxn id="25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6" name="Google Shape;266;p6"/>
          <p:cNvSpPr/>
          <p:nvPr/>
        </p:nvSpPr>
        <p:spPr>
          <a:xfrm>
            <a:off x="62016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6"/>
          <p:cNvSpPr/>
          <p:nvPr/>
        </p:nvSpPr>
        <p:spPr>
          <a:xfrm>
            <a:off x="8944887" y="41824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Modelo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6"/>
          <p:cNvCxnSpPr>
            <a:stCxn id="237" idx="3"/>
          </p:cNvCxnSpPr>
          <p:nvPr/>
        </p:nvCxnSpPr>
        <p:spPr>
          <a:xfrm>
            <a:off x="2807200" y="1640689"/>
            <a:ext cx="4249500" cy="11925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/>
          <p:nvPr/>
        </p:nvCxnSpPr>
        <p:spPr>
          <a:xfrm rot="10800000" flipH="1">
            <a:off x="2883550" y="3627638"/>
            <a:ext cx="4140600" cy="5520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p6"/>
          <p:cNvCxnSpPr/>
          <p:nvPr/>
        </p:nvCxnSpPr>
        <p:spPr>
          <a:xfrm rot="10800000" flipH="1">
            <a:off x="9293975" y="322920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necesite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cambiar </a:t>
            </a:r>
            <a:r>
              <a:rPr lang="en-US" i="1">
                <a:solidFill>
                  <a:schemeClr val="accent2"/>
                </a:solidFill>
              </a:rPr>
              <a:t>nada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73" name="Google Shape;273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add317ae2b_0_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add317ae2b_0_271"/>
          <p:cNvSpPr/>
          <p:nvPr/>
        </p:nvSpPr>
        <p:spPr>
          <a:xfrm>
            <a:off x="265325" y="376925"/>
            <a:ext cx="3462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Proceso de </a:t>
            </a:r>
            <a:r>
              <a:rPr lang="en-US" sz="2200" b="1">
                <a:solidFill>
                  <a:srgbClr val="FFFFFF"/>
                </a:solidFill>
              </a:rPr>
              <a:t>validación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dd317ae2b_0_271"/>
          <p:cNvSpPr/>
          <p:nvPr/>
        </p:nvSpPr>
        <p:spPr>
          <a:xfrm rot="10800000" flipH="1">
            <a:off x="3887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81" name="Google Shape;281;gadd317ae2b_0_271"/>
          <p:cNvSpPr/>
          <p:nvPr/>
        </p:nvSpPr>
        <p:spPr>
          <a:xfrm>
            <a:off x="48040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d317ae2b_0_27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d317ae2b_0_271"/>
          <p:cNvSpPr/>
          <p:nvPr/>
        </p:nvSpPr>
        <p:spPr>
          <a:xfrm>
            <a:off x="-86013" y="41660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Imagen del ganado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d317ae2b_0_271"/>
          <p:cNvSpPr/>
          <p:nvPr/>
        </p:nvSpPr>
        <p:spPr>
          <a:xfrm>
            <a:off x="3728050" y="2200875"/>
            <a:ext cx="2221200" cy="17673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add317ae2b_0_271"/>
          <p:cNvGrpSpPr/>
          <p:nvPr/>
        </p:nvGrpSpPr>
        <p:grpSpPr>
          <a:xfrm>
            <a:off x="7004650" y="2094975"/>
            <a:ext cx="1337625" cy="2131500"/>
            <a:chOff x="10299150" y="1494000"/>
            <a:chExt cx="1337625" cy="2131500"/>
          </a:xfrm>
        </p:grpSpPr>
        <p:sp>
          <p:nvSpPr>
            <p:cNvPr id="286" name="Google Shape;286;gadd317ae2b_0_27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add317ae2b_0_27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add317ae2b_0_27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add317ae2b_0_27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add317ae2b_0_27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add317ae2b_0_27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add317ae2b_0_27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add317ae2b_0_27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add317ae2b_0_27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" name="Google Shape;295;gadd317ae2b_0_271"/>
            <p:cNvCxnSpPr>
              <a:stCxn id="286" idx="5"/>
              <a:endCxn id="29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gadd317ae2b_0_271"/>
            <p:cNvCxnSpPr>
              <a:stCxn id="287" idx="6"/>
              <a:endCxn id="28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gadd317ae2b_0_271"/>
            <p:cNvCxnSpPr>
              <a:stCxn id="288" idx="6"/>
              <a:endCxn id="29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gadd317ae2b_0_271"/>
            <p:cNvCxnSpPr>
              <a:stCxn id="294" idx="7"/>
              <a:endCxn id="29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gadd317ae2b_0_271"/>
            <p:cNvCxnSpPr>
              <a:stCxn id="288" idx="7"/>
              <a:endCxn id="28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0" name="Google Shape;300;gadd317ae2b_0_271"/>
            <p:cNvCxnSpPr>
              <a:stCxn id="287" idx="7"/>
              <a:endCxn id="29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gadd317ae2b_0_271"/>
            <p:cNvCxnSpPr>
              <a:stCxn id="289" idx="7"/>
              <a:endCxn id="29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gadd317ae2b_0_271"/>
            <p:cNvCxnSpPr>
              <a:stCxn id="291" idx="5"/>
              <a:endCxn id="29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3" name="Google Shape;303;gadd317ae2b_0_271"/>
            <p:cNvCxnSpPr>
              <a:stCxn id="290" idx="6"/>
              <a:endCxn id="29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4" name="Google Shape;304;gadd317ae2b_0_271"/>
            <p:cNvCxnSpPr>
              <a:stCxn id="289" idx="6"/>
              <a:endCxn id="29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gadd317ae2b_0_271"/>
            <p:cNvCxnSpPr>
              <a:stCxn id="290" idx="7"/>
              <a:endCxn id="29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gadd317ae2b_0_271"/>
          <p:cNvSpPr/>
          <p:nvPr/>
        </p:nvSpPr>
        <p:spPr>
          <a:xfrm>
            <a:off x="2925087" y="41062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??? </a:t>
            </a:r>
            <a:r>
              <a:rPr lang="en-US" sz="2200" b="1">
                <a:solidFill>
                  <a:srgbClr val="001E33"/>
                </a:solidFill>
              </a:rPr>
              <a:t>Algoritmo de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>
                <a:solidFill>
                  <a:srgbClr val="001E33"/>
                </a:solidFill>
              </a:rPr>
              <a:t>Compresión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dd317ae2b_0_271"/>
          <p:cNvSpPr/>
          <p:nvPr/>
        </p:nvSpPr>
        <p:spPr>
          <a:xfrm>
            <a:off x="58206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Modelo de </a:t>
            </a:r>
            <a:br>
              <a:rPr lang="en-US" sz="2200" b="1">
                <a:solidFill>
                  <a:srgbClr val="001E33"/>
                </a:solidFill>
              </a:rPr>
            </a:br>
            <a:r>
              <a:rPr lang="en-US" sz="2200" b="1">
                <a:solidFill>
                  <a:srgbClr val="001E33"/>
                </a:solidFill>
              </a:rPr>
              <a:t>Clasificación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add317ae2b_0_271"/>
          <p:cNvCxnSpPr/>
          <p:nvPr/>
        </p:nvCxnSpPr>
        <p:spPr>
          <a:xfrm>
            <a:off x="2654800" y="3164688"/>
            <a:ext cx="1027800" cy="219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add317ae2b_0_271"/>
          <p:cNvCxnSpPr/>
          <p:nvPr/>
        </p:nvCxnSpPr>
        <p:spPr>
          <a:xfrm rot="10800000" flipH="1">
            <a:off x="6017350" y="3229238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gadd317ae2b_0_271"/>
          <p:cNvCxnSpPr/>
          <p:nvPr/>
        </p:nvCxnSpPr>
        <p:spPr>
          <a:xfrm rot="10800000" flipH="1">
            <a:off x="8493075" y="3229250"/>
            <a:ext cx="834900" cy="93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11" name="Google Shape;311;gadd317ae2b_0_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0" y="2455703"/>
            <a:ext cx="2114699" cy="1407598"/>
          </a:xfrm>
          <a:prstGeom prst="rect">
            <a:avLst/>
          </a:prstGeom>
          <a:noFill/>
          <a:ln w="38100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2" name="Google Shape;312;gadd317ae2b_0_271"/>
          <p:cNvSpPr/>
          <p:nvPr/>
        </p:nvSpPr>
        <p:spPr>
          <a:xfrm>
            <a:off x="9297200" y="2262500"/>
            <a:ext cx="2480700" cy="17022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001E3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AADB"/>
                </a:solidFill>
                <a:latin typeface="Arial"/>
                <a:ea typeface="Arial"/>
                <a:cs typeface="Arial"/>
                <a:sym typeface="Arial"/>
              </a:rPr>
              <a:t>Está enfermo</a:t>
            </a:r>
            <a:endParaRPr sz="2100" b="1" i="0" u="none" strike="noStrike" cap="none">
              <a:solidFill>
                <a:srgbClr val="00AA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add317ae2b_0_271"/>
          <p:cNvSpPr/>
          <p:nvPr/>
        </p:nvSpPr>
        <p:spPr>
          <a:xfrm>
            <a:off x="8411487" y="425867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add317ae2b_0_271"/>
          <p:cNvSpPr/>
          <p:nvPr/>
        </p:nvSpPr>
        <p:spPr>
          <a:xfrm>
            <a:off x="4902375" y="52941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el nombre de su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algoritmos de compresión aquí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dd317ae2b_0_271"/>
          <p:cNvSpPr/>
          <p:nvPr/>
        </p:nvSpPr>
        <p:spPr>
          <a:xfrm>
            <a:off x="3880450" y="4946974"/>
            <a:ext cx="1027782" cy="424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16" name="Google Shape;316;gadd317ae2b_0_27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/>
          <p:nvPr/>
        </p:nvSpPr>
        <p:spPr>
          <a:xfrm>
            <a:off x="265325" y="376925"/>
            <a:ext cx="5591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"/>
          <p:cNvSpPr/>
          <p:nvPr/>
        </p:nvSpPr>
        <p:spPr>
          <a:xfrm>
            <a:off x="162000" y="5278080"/>
            <a:ext cx="6307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Algoritmo de compresión de imágenes para la clasificación automática de la salud animal (</a:t>
            </a:r>
            <a:r>
              <a:rPr lang="en-US" sz="14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 este semestre, uno podría ser LZS, Huffman, LZ77, LZ78... por favor, elija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5" name="Google Shape;325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están pixelados como los míos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8" name="Google Shape;328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0" name="Google Shape;330;p3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2" name="Google Shape;332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750" y="2039935"/>
            <a:ext cx="3498750" cy="26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03828" y="1551401"/>
            <a:ext cx="3425400" cy="355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7" name="Google Shape;337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add317ae2b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Diseño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add317ae2b_0_11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5" name="Google Shape;345;gadd317ae2b_0_11"/>
          <p:cNvSpPr/>
          <p:nvPr/>
        </p:nvSpPr>
        <p:spPr>
          <a:xfrm>
            <a:off x="33562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add317ae2b_0_11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cifras de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add317ae2b_0_11"/>
          <p:cNvSpPr/>
          <p:nvPr/>
        </p:nvSpPr>
        <p:spPr>
          <a:xfrm>
            <a:off x="4386257" y="58132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8" name="Google Shape;348;gadd317ae2b_0_11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49" name="Google Shape;349;gadd317ae2b_0_11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Usa estos...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Sus cifras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add317ae2b_0_11"/>
          <p:cNvSpPr/>
          <p:nvPr/>
        </p:nvSpPr>
        <p:spPr>
          <a:xfrm>
            <a:off x="8229600" y="124200"/>
            <a:ext cx="2114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segundo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add317ae2b_0_11"/>
          <p:cNvPicPr preferRelativeResize="0"/>
          <p:nvPr/>
        </p:nvPicPr>
        <p:blipFill rotWithShape="1">
          <a:blip r:embed="rId4">
            <a:alphaModFix/>
          </a:blip>
          <a:srcRect l="20780" t="29780" r="24434" b="10609"/>
          <a:stretch/>
        </p:blipFill>
        <p:spPr>
          <a:xfrm>
            <a:off x="227200" y="1537375"/>
            <a:ext cx="6679651" cy="408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dd317ae2b_0_11"/>
          <p:cNvSpPr/>
          <p:nvPr/>
        </p:nvSpPr>
        <p:spPr>
          <a:xfrm>
            <a:off x="54729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 figuras vectorizadas para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explicar el algoritmo que diseñaste, así que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n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 están pixelad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 como los mí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dd317ae2b_0_11"/>
          <p:cNvSpPr/>
          <p:nvPr/>
        </p:nvSpPr>
        <p:spPr>
          <a:xfrm rot="10800000" flipH="1">
            <a:off x="6695075" y="179580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4" name="Google Shape;354;gadd317ae2b_0_1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add317ae2b_0_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5776" y="2201588"/>
            <a:ext cx="3909226" cy="26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add317ae2b_0_11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gadd317ae2b_0_1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 de compresión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"/>
          <p:cNvSpPr/>
          <p:nvPr/>
        </p:nvSpPr>
        <p:spPr>
          <a:xfrm>
            <a:off x="584640" y="43255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complejidad del tiempo y la memoria del algoritmo (En este semestre, uno podría ser LZS, LZ77, LZ78, Huffman... por favor, elija). Por favor, explique qué significan N y M en este problema. POR FAVOR HÁGALO!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6" name="Google Shape;366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69" name="Google Shape;369;p5"/>
          <p:cNvSpPr/>
          <p:nvPr/>
        </p:nvSpPr>
        <p:spPr>
          <a:xfrm>
            <a:off x="33614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3570849" y="5371477"/>
            <a:ext cx="736992" cy="516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1" name="Google Shape;371;p5"/>
          <p:cNvSpPr/>
          <p:nvPr/>
        </p:nvSpPr>
        <p:spPr>
          <a:xfrm>
            <a:off x="80348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3" name="Google Shape;373;p5"/>
          <p:cNvGraphicFramePr/>
          <p:nvPr/>
        </p:nvGraphicFramePr>
        <p:xfrm>
          <a:off x="547920" y="1956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1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complejidad del tiempo</a:t>
                      </a:r>
                      <a:endParaRPr sz="18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18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 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O(N2*M*2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O(N*M*2</a:t>
                      </a:r>
                      <a:r>
                        <a:rPr lang="en-US" sz="18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Algoritmo de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decompresión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O(N*M)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O(1)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4550" y="1723472"/>
            <a:ext cx="4662476" cy="30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Usa superíndices para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representar los exponentes.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NO uses el símbolo ^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"/>
          <p:cNvSpPr/>
          <p:nvPr/>
        </p:nvSpPr>
        <p:spPr>
          <a:xfrm flipH="1">
            <a:off x="2468412" y="5264224"/>
            <a:ext cx="518778" cy="655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9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Consumo de tiempo y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6" name="Google Shape;386;p9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 las gráficas en Excel.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9"/>
          <p:cNvSpPr/>
          <p:nvPr/>
        </p:nvSpPr>
        <p:spPr>
          <a:xfrm rot="10800000" flipH="1">
            <a:off x="4413925" y="1171478"/>
            <a:ext cx="752058" cy="6078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89" name="Google Shape;389;p9"/>
          <p:cNvSpPr/>
          <p:nvPr/>
        </p:nvSpPr>
        <p:spPr>
          <a:xfrm>
            <a:off x="224928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tiempo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8539920" y="5117760"/>
            <a:ext cx="594252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Consumo de memoria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8800" y="5105520"/>
            <a:ext cx="526680" cy="5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9"/>
          <p:cNvPicPr preferRelativeResize="0"/>
          <p:nvPr/>
        </p:nvPicPr>
        <p:blipFill rotWithShape="1">
          <a:blip r:embed="rId5">
            <a:alphaModFix/>
          </a:blip>
          <a:srcRect l="28222" t="24850" r="28724" b="25399"/>
          <a:stretch/>
        </p:blipFill>
        <p:spPr>
          <a:xfrm>
            <a:off x="7827120" y="5117760"/>
            <a:ext cx="711720" cy="5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9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/>
          <p:nvPr/>
        </p:nvSpPr>
        <p:spPr>
          <a:xfrm>
            <a:off x="5276525" y="5542562"/>
            <a:ext cx="92080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6" name="Google Shape;396;p9"/>
          <p:cNvSpPr/>
          <p:nvPr/>
        </p:nvSpPr>
        <p:spPr>
          <a:xfrm>
            <a:off x="64702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incluye unidades de medida en ambos ejes X e Y, por ejemplo, MB, sg, KB, minutos...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50" y="1823663"/>
            <a:ext cx="577215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1725" y="1809750"/>
            <a:ext cx="57721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Tasa de compresión </a:t>
            </a:r>
            <a:r>
              <a:rPr lang="en-US" sz="2200" b="1">
                <a:solidFill>
                  <a:srgbClr val="FFFFFF"/>
                </a:solidFill>
              </a:rPr>
              <a:t>promedio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add317ae2b_0_201"/>
          <p:cNvSpPr/>
          <p:nvPr/>
        </p:nvSpPr>
        <p:spPr>
          <a:xfrm>
            <a:off x="1041840" y="4096920"/>
            <a:ext cx="5027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1E33"/>
                </a:solidFill>
              </a:rPr>
              <a:t>Tasa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compresión </a:t>
            </a:r>
            <a:r>
              <a:rPr lang="en-US">
                <a:solidFill>
                  <a:srgbClr val="001E33"/>
                </a:solidFill>
              </a:rPr>
              <a:t>promedio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para el ganado </a:t>
            </a:r>
            <a:b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sano y el ganado enfermo.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add317ae2b_0_201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Conserva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add317ae2b_0_20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Crear la tabla en Powerpoint. No copie las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add317ae2b_0_20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0" name="Google Shape;410;gadd317ae2b_0_201"/>
          <p:cNvSpPr/>
          <p:nvPr/>
        </p:nvSpPr>
        <p:spPr>
          <a:xfrm>
            <a:off x="3437640" y="5208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Explica las tablas en tu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propias palabras...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add317ae2b_0_201"/>
          <p:cNvSpPr/>
          <p:nvPr/>
        </p:nvSpPr>
        <p:spPr>
          <a:xfrm>
            <a:off x="3356273" y="47333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2" name="Google Shape;412;gadd317ae2b_0_201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HD relacionada con el problema de la salud animal en la </a:t>
            </a:r>
            <a:r>
              <a:rPr lang="en-US" i="1">
                <a:solidFill>
                  <a:schemeClr val="accent2"/>
                </a:solidFill>
              </a:rPr>
              <a:t>ganadería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precisión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3" name="Google Shape;413;gadd317ae2b_0_201"/>
          <p:cNvGraphicFramePr/>
          <p:nvPr/>
        </p:nvGraphicFramePr>
        <p:xfrm>
          <a:off x="1081320" y="1880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{AC289BA7-0477-4DA3-BF64-564EF7BB6FF7}</a:tableStyleId>
              </a:tblPr>
              <a:tblGrid>
                <a:gridCol w="203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001E33"/>
                          </a:solidFill>
                        </a:rPr>
                        <a:t>Tasa</a:t>
                      </a:r>
                      <a:r>
                        <a:rPr lang="en-US" sz="1800" b="1" u="none" strike="noStrike" cap="none">
                          <a:solidFill>
                            <a:srgbClr val="001E33"/>
                          </a:solidFill>
                        </a:rPr>
                        <a:t> de compresión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Ganado sano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100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El ganado enfermo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1E33"/>
                          </a:solidFill>
                        </a:rPr>
                        <a:t>98 : 1</a:t>
                      </a:r>
                      <a:endParaRPr sz="18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4" name="Google Shape;41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Completa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el tercer entregable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gadd317ae2b_0_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650" y="1596071"/>
            <a:ext cx="5291826" cy="351410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add317ae2b_0_201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7" name="Google Shape;417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use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1056</Words>
  <Application>Microsoft Office PowerPoint</Application>
  <PresentationFormat>Panorámica</PresentationFormat>
  <Paragraphs>154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DeepL Translator</dc:creator>
  <cp:lastModifiedBy>Camilo Ortegon Saugster</cp:lastModifiedBy>
  <cp:revision>2</cp:revision>
  <dcterms:created xsi:type="dcterms:W3CDTF">2020-06-26T14:36:07Z</dcterms:created>
  <dcterms:modified xsi:type="dcterms:W3CDTF">2021-08-17T03:23:47Z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